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9975" cy="42808525"/>
  <p:notesSz cx="6858000" cy="9144000"/>
  <p:defaultTextStyle>
    <a:defPPr>
      <a:defRPr lang="fr-FR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1" autoAdjust="0"/>
    <p:restoredTop sz="99762" autoAdjust="0"/>
  </p:normalViewPr>
  <p:slideViewPr>
    <p:cSldViewPr>
      <p:cViewPr>
        <p:scale>
          <a:sx n="33" d="100"/>
          <a:sy n="33" d="100"/>
        </p:scale>
        <p:origin x="-4350" y="1542"/>
      </p:cViewPr>
      <p:guideLst>
        <p:guide orient="horz" pos="13483"/>
        <p:guide pos="95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84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C2EC4-BDD4-48E8-8C31-D5E994193DF1}" type="datetimeFigureOut">
              <a:rPr lang="fr-FR" smtClean="0"/>
              <a:pPr/>
              <a:t>12/03/2014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94289-DF7E-4548-B02A-2C83EAA9C4B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415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0740-DED8-4374-B713-06C2E239DDC0}" type="datetimeFigureOut">
              <a:rPr lang="fr-FR" smtClean="0"/>
              <a:pPr/>
              <a:t>12/03/2014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A1C15-4305-4BAD-8F75-B167CB5DDB7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0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  <a:defRPr/>
            </a:pPr>
            <a:endParaRPr lang="fr-FR"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lvl="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Préhension et manipulation de corps mous avec une main robotique dextre ;</a:t>
            </a:r>
          </a:p>
          <a:p>
            <a:pPr marL="355600" lvl="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Formalisation des tâches robotiques complexes;</a:t>
            </a:r>
          </a:p>
          <a:p>
            <a:pPr marL="355600" lvl="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Interactions et coopération entre opérateur humain et un système robotique.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Élaboration de critères de performance liés à la manipulation de corps mous  (dextérité, rigidité, </a:t>
            </a:r>
            <a:r>
              <a:rPr lang="fr-FR" sz="6000" dirty="0" err="1" smtClean="0">
                <a:latin typeface="Times New Roman" pitchFamily="18" charset="0"/>
                <a:cs typeface="Times New Roman" pitchFamily="18" charset="0"/>
              </a:rPr>
              <a:t>parcourabilité</a:t>
            </a: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, obstacles, sécurité, </a:t>
            </a:r>
            <a:r>
              <a:rPr lang="fr-FR" sz="6000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Modélisation mécanique de l’interaction main dextre/corps mous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Prise en compte de la variabilité et des déformations de corps mous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r>
              <a:rPr lang="fr-FR" sz="6000" dirty="0" smtClean="0">
                <a:latin typeface="Times New Roman" pitchFamily="18" charset="0"/>
                <a:cs typeface="Times New Roman" pitchFamily="18" charset="0"/>
              </a:rPr>
              <a:t>Recherche de stratégies de commande basées sur des capteurs extéroceptifs   et/ou proprioceptifs 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endParaRPr lang="fr-FR"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ü"/>
            </a:pPr>
            <a:endParaRPr lang="fr-FR" sz="6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A1C15-4305-4BAD-8F75-B167CB5DDB7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Rapport\Intervention Hexapode 19-03-2012\arc RVB.t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730980"/>
            <a:ext cx="14995970" cy="6077544"/>
          </a:xfrm>
          <a:prstGeom prst="rect">
            <a:avLst/>
          </a:prstGeom>
          <a:noFill/>
        </p:spPr>
      </p:pic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29018309" y="0"/>
            <a:ext cx="0" cy="428085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7643" tIns="208822" rIns="417643" bIns="208822" anchor="t" compatLnSpc="1"/>
          <a:lstStyle/>
          <a:p>
            <a:endParaRPr kumimoji="0" lang="en-US" dirty="0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252333" y="0"/>
            <a:ext cx="0" cy="42808525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7643" tIns="208822" rIns="417643" bIns="208822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29775309" y="0"/>
            <a:ext cx="0" cy="42808525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7643" tIns="208822" rIns="417643" bIns="208822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9270642" y="0"/>
            <a:ext cx="1009333" cy="42808525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17643" tIns="208822" rIns="417643" bIns="20882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29522976" y="0"/>
            <a:ext cx="0" cy="42808525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7643" tIns="208822" rIns="417643" bIns="208822" anchor="t" compatLnSpc="1"/>
          <a:lstStyle/>
          <a:p>
            <a:endParaRPr kumimoji="0" lang="en-US"/>
          </a:p>
        </p:txBody>
      </p:sp>
      <p:pic>
        <p:nvPicPr>
          <p:cNvPr id="15" name="Picture 2" descr="E:\Rapport\Intervention Hexapode 19-03-2012\cercle bleu RV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5562923" cy="705602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137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52929" indent="-1252929" algn="l" rtl="0" eaLnBrk="1" latinLnBrk="0" hangingPunct="1">
        <a:spcBef>
          <a:spcPts val="2740"/>
        </a:spcBef>
        <a:buClr>
          <a:schemeClr val="accent1"/>
        </a:buClr>
        <a:buSzPct val="70000"/>
        <a:buFont typeface="Wingdings"/>
        <a:buChar char=""/>
        <a:defRPr kumimoji="0"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923501" indent="-1252929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indent="-835286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360" indent="-835286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6682289" indent="-835286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7935218" indent="-835286" algn="l" rtl="0" eaLnBrk="1" latinLnBrk="0" hangingPunct="1">
        <a:spcBef>
          <a:spcPct val="20000"/>
        </a:spcBef>
        <a:buClr>
          <a:schemeClr val="accent1"/>
        </a:buClr>
        <a:buChar char="•"/>
        <a:defRPr kumimoji="0" sz="7300" kern="1200">
          <a:solidFill>
            <a:schemeClr val="tx2"/>
          </a:solidFill>
          <a:latin typeface="+mn-lt"/>
          <a:ea typeface="+mn-ea"/>
          <a:cs typeface="+mn-cs"/>
        </a:defRPr>
      </a:lvl6pPr>
      <a:lvl7pPr marL="9188147" indent="-835286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6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0441076" indent="-835286" algn="l" rtl="0" eaLnBrk="1" latinLnBrk="0" hangingPunct="1">
        <a:spcBef>
          <a:spcPct val="20000"/>
        </a:spcBef>
        <a:buClr>
          <a:schemeClr val="accent2"/>
        </a:buClr>
        <a:buChar char="•"/>
        <a:defRPr kumimoji="0" sz="6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1694006" indent="-835286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6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648159" y="6716371"/>
            <a:ext cx="28371152" cy="29160381"/>
          </a:xfrm>
          <a:prstGeom prst="roundRect">
            <a:avLst>
              <a:gd name="adj" fmla="val 4241"/>
            </a:avLst>
          </a:prstGeom>
          <a:ln w="1270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fr-FR" sz="4800" b="1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98827" y="2754190"/>
            <a:ext cx="24626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u="sng" dirty="0" smtClean="0">
                <a:latin typeface="Calibri" pitchFamily="34" charset="0"/>
                <a:cs typeface="Calibri" pitchFamily="34" charset="0"/>
              </a:rPr>
              <a:t>G. PAGIS </a:t>
            </a:r>
            <a:r>
              <a:rPr lang="fr-FR" sz="4400" u="sng" baseline="30000" dirty="0" err="1" smtClean="0">
                <a:latin typeface="Calibri" pitchFamily="34" charset="0"/>
                <a:cs typeface="Calibri" pitchFamily="34" charset="0"/>
              </a:rPr>
              <a:t>a,b</a:t>
            </a:r>
            <a:r>
              <a:rPr lang="fr-FR" sz="4400" dirty="0" smtClean="0">
                <a:latin typeface="Calibri" pitchFamily="34" charset="0"/>
                <a:cs typeface="Calibri" pitchFamily="34" charset="0"/>
              </a:rPr>
              <a:t>, N. BOUTON </a:t>
            </a:r>
            <a:r>
              <a:rPr lang="fr-FR" sz="4400" baseline="30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fr-FR" sz="4400" dirty="0" smtClean="0">
                <a:latin typeface="Calibri" pitchFamily="34" charset="0"/>
                <a:cs typeface="Calibri" pitchFamily="34" charset="0"/>
              </a:rPr>
              <a:t>, S. BRIOT </a:t>
            </a:r>
            <a:r>
              <a:rPr lang="fr-FR" sz="4400" baseline="30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fr-FR" sz="4400" dirty="0" smtClean="0">
                <a:latin typeface="Calibri" pitchFamily="34" charset="0"/>
                <a:cs typeface="Calibri" pitchFamily="34" charset="0"/>
              </a:rPr>
              <a:t>, P. MARTINET </a:t>
            </a:r>
            <a:r>
              <a:rPr lang="fr-FR" sz="4400" baseline="30000" dirty="0" smtClean="0">
                <a:latin typeface="Calibri" pitchFamily="34" charset="0"/>
                <a:cs typeface="Calibri" pitchFamily="34" charset="0"/>
              </a:rPr>
              <a:t>b</a:t>
            </a:r>
            <a:endParaRPr lang="fr-FR" sz="4400" dirty="0" smtClean="0">
              <a:latin typeface="Calibri" pitchFamily="34" charset="0"/>
              <a:cs typeface="Calibri" pitchFamily="34" charset="0"/>
            </a:endParaRPr>
          </a:p>
          <a:p>
            <a:endParaRPr lang="fr-FR" sz="1800" baseline="300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3600" baseline="30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fr-FR" sz="3600" dirty="0" smtClean="0">
                <a:latin typeface="Calibri" pitchFamily="34" charset="0"/>
                <a:cs typeface="Calibri" pitchFamily="34" charset="0"/>
              </a:rPr>
              <a:t> Institut Pascal UMR 6602 UBP/CNRS/IFMA, Campus des Cézeaux - 63175 Aubière Cedex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/>
            </a:r>
            <a:br>
              <a:rPr lang="fr-FR" sz="3600" dirty="0">
                <a:latin typeface="Calibri" pitchFamily="34" charset="0"/>
                <a:cs typeface="Calibri" pitchFamily="34" charset="0"/>
              </a:rPr>
            </a:br>
            <a:r>
              <a:rPr lang="fr-FR" sz="3600" baseline="30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fr-FR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Institut de Recherche en Communications et Cybernétique de Nantes (IRCCyN), UMR CNRS 6597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-677108"/>
            <a:ext cx="18473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5850955" y="1025998"/>
            <a:ext cx="22394488" cy="10215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chemeClr val="bg1"/>
                </a:solidFill>
                <a:latin typeface="Georgia" pitchFamily="18" charset="0"/>
              </a:rPr>
              <a:t>Modeling and control of reconfigurable parallel robots </a:t>
            </a:r>
            <a:endParaRPr lang="en-US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3" y="39246415"/>
            <a:ext cx="5486567" cy="145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AutoShape 8" descr="https://zcsproxymta01.ifma.fr/service/home/~/human-robot%20co-working.png?auth=co&amp;loc=fr&amp;id=4397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4" name="AutoShape 10" descr="https://zcsproxymta01.ifma.fr/service/home/~/human-robot%20co-working.png?auth=co&amp;loc=fr&amp;id=4397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4" name="AutoShape 2" descr="https://mail-attachment.googleusercontent.com/attachment/?ui=2&amp;ik=09a7f7850b&amp;view=att&amp;th=13d58eb531d8acde&amp;attid=0.2&amp;disp=inline&amp;realattid=f_he5gv3zp1&amp;safe=1&amp;zw&amp;saduie=AG9B_P8hbmB7X0DPXQmq9nPUNu1h&amp;sadet=1362996928058&amp;sads=kCyUVO0RjKcZYBpR6VHeKY1nZG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AutoShape 4" descr="https://mail-attachment.googleusercontent.com/attachment/?ui=2&amp;ik=09a7f7850b&amp;view=att&amp;th=13d58eb531d8acde&amp;attid=0.2&amp;disp=inline&amp;realattid=f_he5gv3zp1&amp;safe=1&amp;zw&amp;saduie=AG9B_P8hbmB7X0DPXQmq9nPUNu1h&amp;sadet=1362996928058&amp;sads=kCyUVO0RjKcZYBpR6VHeKY1nZG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7" name="Picture 5" descr="C:\Users\lzaidi\Download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6619" y="40918430"/>
            <a:ext cx="3384376" cy="1521851"/>
          </a:xfrm>
          <a:prstGeom prst="rect">
            <a:avLst/>
          </a:prstGeom>
          <a:noFill/>
        </p:spPr>
      </p:pic>
      <p:sp>
        <p:nvSpPr>
          <p:cNvPr id="3078" name="AutoShape 6" descr="https://zcsproxymta01.ifma.fr/service/home/~/photo.JPG?auth=co&amp;loc=fr&amp;id=455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" name="Rectangle à coins arrondis 78"/>
          <p:cNvSpPr/>
          <p:nvPr/>
        </p:nvSpPr>
        <p:spPr>
          <a:xfrm>
            <a:off x="15572035" y="39972054"/>
            <a:ext cx="13033448" cy="2574401"/>
          </a:xfrm>
          <a:prstGeom prst="roundRect">
            <a:avLst>
              <a:gd name="adj" fmla="val 8495"/>
            </a:avLst>
          </a:prstGeom>
          <a:ln w="1270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fr-FR" sz="3200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5753530" y="40289758"/>
            <a:ext cx="126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 smtClean="0"/>
              <a:t>Ce travail a bénéficié d'une aide de l'État gérée par l'Agence Nationale de la Recherche au titre du programme </a:t>
            </a:r>
            <a:r>
              <a:rPr lang="fr-FR" sz="2400" i="1" dirty="0" smtClean="0"/>
              <a:t>Investissements d'avenir</a:t>
            </a:r>
            <a:r>
              <a:rPr lang="fr-FR" sz="2400" dirty="0" smtClean="0"/>
              <a:t> dans le cadre du projet </a:t>
            </a:r>
            <a:r>
              <a:rPr lang="fr-FR" sz="2400" dirty="0" err="1" smtClean="0"/>
              <a:t>EquipEx</a:t>
            </a:r>
            <a:r>
              <a:rPr lang="fr-FR" sz="2400" dirty="0" smtClean="0"/>
              <a:t> </a:t>
            </a:r>
            <a:r>
              <a:rPr lang="fr-FR" sz="2400" dirty="0" err="1" smtClean="0"/>
              <a:t>Robotex</a:t>
            </a:r>
            <a:r>
              <a:rPr lang="fr-FR" sz="2400" dirty="0" smtClean="0"/>
              <a:t> (ANR-10-EQPX-44), d’une aide de l’Union Européenne au titre du Programme Compétitivité Régionale et Emploi 2007-2013 (FEDER – Région Auvergne), d’une aide de l’Institut Français de Mécanique Avancée,  et d’une aide de la Région Auvergne.</a:t>
            </a:r>
            <a:endParaRPr lang="fr-FR" sz="2400" dirty="0"/>
          </a:p>
        </p:txBody>
      </p:sp>
      <p:pic>
        <p:nvPicPr>
          <p:cNvPr id="81" name="Picture 2" descr="E:\Rapport\Intervention Hexapode 19-03-2012\ipcarre.jpg"/>
          <p:cNvPicPr>
            <a:picLocks noChangeAspect="1" noChangeArrowheads="1"/>
          </p:cNvPicPr>
          <p:nvPr/>
        </p:nvPicPr>
        <p:blipFill>
          <a:blip r:embed="rId5" cstate="print"/>
          <a:srcRect t="4237"/>
          <a:stretch>
            <a:fillRect/>
          </a:stretch>
        </p:blipFill>
        <p:spPr bwMode="auto">
          <a:xfrm>
            <a:off x="403293" y="521942"/>
            <a:ext cx="1735235" cy="2053426"/>
          </a:xfrm>
          <a:prstGeom prst="rect">
            <a:avLst/>
          </a:prstGeom>
          <a:noFill/>
        </p:spPr>
      </p:pic>
      <p:pic>
        <p:nvPicPr>
          <p:cNvPr id="91" name="Image 121" descr="CNRSfr-grand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81" y="521942"/>
            <a:ext cx="2053426" cy="205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Image 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71" y="40774414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Image 2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9027" y="41350478"/>
            <a:ext cx="2664296" cy="111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Rectangle à coins arrondis 95"/>
          <p:cNvSpPr/>
          <p:nvPr/>
        </p:nvSpPr>
        <p:spPr>
          <a:xfrm>
            <a:off x="12051052" y="36344421"/>
            <a:ext cx="16489832" cy="3140100"/>
          </a:xfrm>
          <a:prstGeom prst="roundRect">
            <a:avLst>
              <a:gd name="adj" fmla="val 8495"/>
            </a:avLst>
          </a:prstGeom>
          <a:ln w="1270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q"/>
            </a:pPr>
            <a:r>
              <a:rPr lang="fr-FR" sz="4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Publications :</a:t>
            </a:r>
          </a:p>
          <a:p>
            <a:pPr marL="457200" indent="-457200">
              <a:buFontTx/>
              <a:buChar char="-"/>
            </a:pP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Optimal 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Motion Generation for Exiting a Parallel Manipulator from a Type 2 Singularity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IDETC/CIE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Portland USA</a:t>
            </a:r>
          </a:p>
          <a:p>
            <a:pPr marL="457200" indent="-457200">
              <a:buFontTx/>
              <a:buChar char="-"/>
            </a:pP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Design of a Controller for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Enlarging</a:t>
            </a: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Parallel</a:t>
            </a: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Robots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Workspace</a:t>
            </a: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Type 2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Singularity</a:t>
            </a:r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Crossing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ICRA 2014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ong-Kong China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663257" y="4988180"/>
            <a:ext cx="24302265" cy="1278176"/>
          </a:xfrm>
          <a:prstGeom prst="roundRect">
            <a:avLst/>
          </a:prstGeom>
          <a:ln w="1270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>
              <a:buFont typeface="Wingdings" pitchFamily="2" charset="2"/>
              <a:buChar char="q"/>
            </a:pPr>
            <a:r>
              <a:rPr lang="en-US" sz="4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Objectives :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Increase the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operational workspace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size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of parallel robots by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crossing Type-2 Singularities</a:t>
            </a:r>
            <a:endParaRPr lang="en-US" sz="4000" b="1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5" name="Rectangle 85"/>
          <p:cNvSpPr>
            <a:spLocks noChangeArrowheads="1"/>
          </p:cNvSpPr>
          <p:nvPr/>
        </p:nvSpPr>
        <p:spPr bwMode="auto">
          <a:xfrm>
            <a:off x="1224223" y="7148420"/>
            <a:ext cx="27075008" cy="284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Development of 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control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laws 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allowing the Type-2 singularity crossing 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Dynamic modeling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of a standard parallel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mechanism:</a:t>
            </a:r>
            <a:endParaRPr lang="en-US" sz="3600" b="0" dirty="0" smtClean="0">
              <a:latin typeface="Times New Roman" pitchFamily="18" charset="0"/>
            </a:endParaRPr>
          </a:p>
          <a:p>
            <a:pPr>
              <a:defRPr/>
            </a:pPr>
            <a:endParaRPr lang="en-US" sz="3600" dirty="0">
              <a:latin typeface="Times New Roman" pitchFamily="18" charset="0"/>
            </a:endParaRPr>
          </a:p>
          <a:p>
            <a:pPr>
              <a:defRPr/>
            </a:pPr>
            <a:endParaRPr lang="en-US" sz="3600" dirty="0">
              <a:latin typeface="Times New Roman" pitchFamily="18" charset="0"/>
            </a:endParaRPr>
          </a:p>
          <a:p>
            <a:pPr>
              <a:defRPr/>
            </a:pPr>
            <a:endParaRPr lang="en-US" sz="3600" b="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3600" dirty="0" smtClean="0">
                <a:latin typeface="Times New Roman" pitchFamily="18" charset="0"/>
              </a:rPr>
              <a:t>A parallel mechanism can </a:t>
            </a:r>
            <a:r>
              <a:rPr lang="en-US" sz="3600" b="1" i="1" dirty="0" smtClean="0">
                <a:latin typeface="Times New Roman" pitchFamily="18" charset="0"/>
              </a:rPr>
              <a:t>cross</a:t>
            </a:r>
            <a:r>
              <a:rPr lang="en-US" sz="3600" dirty="0" smtClean="0">
                <a:latin typeface="Times New Roman" pitchFamily="18" charset="0"/>
              </a:rPr>
              <a:t> a singularity if the trajectory respects on the singularity </a:t>
            </a:r>
            <a:r>
              <a:rPr lang="en-US" sz="3600" dirty="0" smtClean="0">
                <a:latin typeface="Times New Roman" pitchFamily="18" charset="0"/>
              </a:rPr>
              <a:t>locus the criterion </a:t>
            </a:r>
            <a:r>
              <a:rPr lang="en-US" sz="3600" dirty="0" smtClean="0">
                <a:latin typeface="Times New Roman" pitchFamily="18" charset="0"/>
              </a:rPr>
              <a:t>[Briot 08]:</a:t>
            </a:r>
          </a:p>
          <a:p>
            <a:pPr>
              <a:defRPr/>
            </a:pPr>
            <a:endParaRPr lang="fr-FR" sz="3600" dirty="0" smtClean="0">
              <a:latin typeface="Times New Roman" pitchFamily="18" charset="0"/>
            </a:endParaRPr>
          </a:p>
          <a:p>
            <a:pPr>
              <a:defRPr/>
            </a:pPr>
            <a:endParaRPr lang="fr-FR" sz="3600" dirty="0">
              <a:latin typeface="Times New Roman" pitchFamily="18" charset="0"/>
            </a:endParaRPr>
          </a:p>
          <a:p>
            <a:pPr>
              <a:defRPr/>
            </a:pPr>
            <a:endParaRPr lang="fr-FR" sz="3600" dirty="0">
              <a:latin typeface="Times New Roman" pitchFamily="18" charset="0"/>
            </a:endParaRPr>
          </a:p>
          <a:p>
            <a:pPr>
              <a:defRPr/>
            </a:pPr>
            <a:r>
              <a:rPr lang="en-US" sz="3600" dirty="0" smtClean="0">
                <a:latin typeface="Times New Roman" pitchFamily="18" charset="0"/>
              </a:rPr>
              <a:t>During a Computed Torque Control law, </a:t>
            </a:r>
            <a:r>
              <a:rPr lang="en-US" sz="3600" b="1" i="1" dirty="0" smtClean="0">
                <a:latin typeface="Times New Roman" pitchFamily="18" charset="0"/>
              </a:rPr>
              <a:t>A is style not invertible</a:t>
            </a:r>
            <a:r>
              <a:rPr lang="en-US" sz="3600" i="1" dirty="0" smtClean="0">
                <a:latin typeface="Times New Roman" pitchFamily="18" charset="0"/>
              </a:rPr>
              <a:t>   </a:t>
            </a:r>
            <a:r>
              <a:rPr lang="en-US" sz="3600" dirty="0" smtClean="0">
                <a:latin typeface="Times New Roman" pitchFamily="18" charset="0"/>
              </a:rPr>
              <a:t>→   </a:t>
            </a:r>
            <a:r>
              <a:rPr lang="en-US" sz="3600" b="1" u="sng" dirty="0" smtClean="0">
                <a:latin typeface="Times New Roman" pitchFamily="18" charset="0"/>
              </a:rPr>
              <a:t>The control law can’t compute the input torques</a:t>
            </a:r>
          </a:p>
          <a:p>
            <a:pPr>
              <a:defRPr/>
            </a:pPr>
            <a:endParaRPr lang="en-US" sz="3600" u="sng" dirty="0" smtClean="0">
              <a:latin typeface="Times New Roman" pitchFamily="18" charset="0"/>
            </a:endParaRPr>
          </a:p>
          <a:p>
            <a:pPr>
              <a:defRPr/>
            </a:pP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Solution:</a:t>
            </a:r>
            <a:r>
              <a:rPr lang="en-US" sz="3600" dirty="0" smtClean="0">
                <a:latin typeface="Times New Roman" pitchFamily="18" charset="0"/>
              </a:rPr>
              <a:t> Plan a trajectory that respects </a:t>
            </a:r>
          </a:p>
          <a:p>
            <a:pPr>
              <a:defRPr/>
            </a:pP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Enable the creation of a multi-model control law :</a:t>
            </a:r>
          </a:p>
          <a:p>
            <a:pPr>
              <a:defRPr/>
            </a:pPr>
            <a:endParaRPr lang="fr-FR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Case study: application on a Five-bar mechanism</a:t>
            </a: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Increase the robustness of the singularity crossing</a:t>
            </a:r>
          </a:p>
          <a:p>
            <a:pPr>
              <a:defRPr/>
            </a:pPr>
            <a:r>
              <a:rPr lang="en-US" sz="3600" dirty="0" smtClean="0">
                <a:latin typeface="Times New Roman" pitchFamily="18" charset="0"/>
              </a:rPr>
              <a:t>        </a:t>
            </a:r>
            <a:br>
              <a:rPr lang="en-US" sz="3600" dirty="0" smtClean="0">
                <a:latin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</a:rPr>
              <a:t>              Development of an adaptive control law in order to minimize the control error during the multi-model CTC</a:t>
            </a:r>
          </a:p>
          <a:p>
            <a:pPr>
              <a:defRPr/>
            </a:pPr>
            <a:endParaRPr lang="fr-FR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 Methodology in order to move a mechanism stopped in a singular position</a:t>
            </a:r>
          </a:p>
          <a:p>
            <a:pPr>
              <a:defRPr/>
            </a:pPr>
            <a:endParaRPr lang="fr-FR" sz="4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3600" dirty="0">
                <a:latin typeface="Times New Roman" pitchFamily="18" charset="0"/>
              </a:rPr>
              <a:t>              </a:t>
            </a:r>
            <a:r>
              <a:rPr lang="en-US" sz="3600" dirty="0" smtClean="0">
                <a:latin typeface="Times New Roman" pitchFamily="18" charset="0"/>
              </a:rPr>
              <a:t>If, due to model uncertainties or a mistake in the trajectory planning, the mechanism fails to cross the singularity locus, two methodologies were developed in order to move a mechanism stopped in a singular position [PAGIS 13].</a:t>
            </a:r>
            <a:endParaRPr lang="en-US" sz="3600" dirty="0"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220786" y="14119559"/>
            <a:ext cx="16438485" cy="5665996"/>
            <a:chOff x="12307709" y="13961458"/>
            <a:chExt cx="16438485" cy="5665996"/>
          </a:xfrm>
        </p:grpSpPr>
        <p:sp>
          <p:nvSpPr>
            <p:cNvPr id="176" name="TextBox 175"/>
            <p:cNvSpPr txBox="1"/>
            <p:nvPr/>
          </p:nvSpPr>
          <p:spPr>
            <a:xfrm>
              <a:off x="12307709" y="19042679"/>
              <a:ext cx="164384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Multi-model computed torque control law allowing a mechanism to cross a Type 2 singularity</a:t>
              </a:r>
              <a:endParaRPr lang="en-US" sz="32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2664" y="13961458"/>
              <a:ext cx="15354300" cy="5057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04692" y="2881831"/>
            <a:ext cx="4316189" cy="1318834"/>
            <a:chOff x="6453870" y="478772"/>
            <a:chExt cx="3834730" cy="997681"/>
          </a:xfrm>
        </p:grpSpPr>
        <p:sp>
          <p:nvSpPr>
            <p:cNvPr id="15" name="Rectangle 14"/>
            <p:cNvSpPr/>
            <p:nvPr/>
          </p:nvSpPr>
          <p:spPr>
            <a:xfrm>
              <a:off x="6499027" y="478772"/>
              <a:ext cx="3789573" cy="997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7" name="Picture 8" descr="logo_IRCCy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870" y="478772"/>
              <a:ext cx="3834730" cy="99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9698178" y="7148420"/>
                <a:ext cx="8929092" cy="371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 smtClean="0">
                    <a:latin typeface="Times New Roman" pitchFamily="18" charset="0"/>
                    <a:cs typeface="Times New Roman" pitchFamily="18" charset="0"/>
                  </a:rPr>
                  <a:t>Where :</a:t>
                </a:r>
              </a:p>
              <a:p>
                <a:pPr marL="571500" indent="-5715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</a:rPr>
                      <m:t>𝝉</m:t>
                    </m:r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is the vector of the input efforts</a:t>
                </a:r>
              </a:p>
              <a:p>
                <a:pPr marL="571500" indent="-5715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</a:rPr>
                      <m:t>𝝀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is the vector of the Lagrangian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multipliers</a:t>
                </a:r>
              </a:p>
              <a:p>
                <a:pPr marL="571500" indent="-571500">
                  <a:buFontTx/>
                  <a:buChar char="-"/>
                </a:pPr>
                <a:r>
                  <a:rPr lang="fr-FR" sz="3200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fr-FR" sz="3200" dirty="0" smtClean="0">
                    <a:latin typeface="Times New Roman" pitchFamily="18" charset="0"/>
                    <a:cs typeface="Times New Roman" pitchFamily="18" charset="0"/>
                  </a:rPr>
                  <a:t> and </a:t>
                </a:r>
                <a:r>
                  <a:rPr lang="fr-FR" sz="3200" b="1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fr-FR" sz="3200" dirty="0" smtClean="0">
                    <a:latin typeface="Times New Roman" pitchFamily="18" charset="0"/>
                    <a:cs typeface="Times New Roman" pitchFamily="18" charset="0"/>
                  </a:rPr>
                  <a:t> are the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kinematic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Jacobian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matrices</a:t>
                </a:r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571500" indent="-57150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/>
                          </a:rPr>
                          <m:t>𝑾</m:t>
                        </m:r>
                      </m:e>
                      <m:sub>
                        <m:r>
                          <a:rPr lang="fr-FR" sz="3200" b="1" i="1" smtClean="0">
                            <a:latin typeface="Cambria Math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are terms related to the Lagrangian of the system</a:t>
                </a:r>
              </a:p>
              <a:p>
                <a:pPr marL="571500" indent="-571500">
                  <a:buFontTx/>
                  <a:buChar char="-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sub>
                      <m:sup/>
                    </m:sSubSup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is the direction of the uncontrollable motion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8178" y="7148420"/>
                <a:ext cx="8929092" cy="3717556"/>
              </a:xfrm>
              <a:prstGeom prst="rect">
                <a:avLst/>
              </a:prstGeom>
              <a:blipFill rotWithShape="1">
                <a:blip r:embed="rId11"/>
                <a:stretch>
                  <a:fillRect l="-1706" t="-2299" b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349636" y="8300548"/>
                <a:ext cx="4176464" cy="227453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𝝉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</m:sSub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</m:sSup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𝝀</m:t>
                      </m:r>
                    </m:oMath>
                  </m:oMathPara>
                </a14:m>
                <a:endParaRPr lang="en-US" dirty="0" smtClean="0"/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𝑨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</m:sSup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/>
                        </a:rPr>
                        <m:t>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636" y="8300548"/>
                <a:ext cx="4176464" cy="2274533"/>
              </a:xfrm>
              <a:prstGeom prst="rect">
                <a:avLst/>
              </a:prstGeom>
              <a:blipFill rotWithShape="1">
                <a:blip r:embed="rId12"/>
                <a:stretch>
                  <a:fillRect r="-1597" b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3058516" y="11771622"/>
                <a:ext cx="2808312" cy="113569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𝒔</m:t>
                          </m:r>
                        </m:sub>
                        <m:sup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</m:sSubSup>
                      <m:sSub>
                        <m:sSub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6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8516" y="11771622"/>
                <a:ext cx="2808312" cy="113569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8888012" y="14588320"/>
                <a:ext cx="2808312" cy="1135696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6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012" y="14588320"/>
                <a:ext cx="2808312" cy="1135696"/>
              </a:xfrm>
              <a:prstGeom prst="rect">
                <a:avLst/>
              </a:prstGeom>
              <a:blipFill rotWithShape="1">
                <a:blip r:embed="rId14"/>
                <a:stretch>
                  <a:fillRect b="-3590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55242" y="17834647"/>
                <a:ext cx="8896250" cy="1534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𝝉</m:t>
                          </m:r>
                        </m:e>
                        <m:sub>
                          <m:r>
                            <a:rPr lang="fr-FR" sz="4400" b="1" i="1" smtClean="0">
                              <a:latin typeface="Cambria Math"/>
                            </a:rPr>
                            <m:t>𝑨</m:t>
                          </m:r>
                        </m:sub>
                      </m:sSub>
                      <m:r>
                        <a:rPr lang="fr-FR" sz="44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fr-FR" sz="4400" b="1" i="1" smtClean="0">
                              <a:latin typeface="Cambria Math"/>
                            </a:rPr>
                            <m:t>𝒃</m:t>
                          </m:r>
                        </m:sub>
                      </m:sSub>
                      <m:r>
                        <a:rPr lang="fr-FR" sz="4400" b="1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𝑱</m:t>
                          </m:r>
                        </m:e>
                        <m:sup>
                          <m:r>
                            <a:rPr lang="fr-FR" sz="4400" b="1" i="1" smtClean="0">
                              <a:latin typeface="Cambria Math"/>
                            </a:rPr>
                            <m:t>𝑻</m:t>
                          </m:r>
                        </m:sup>
                      </m:sSup>
                      <m:sSub>
                        <m:sSubPr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fr-FR" sz="4400" b="1" i="1" smtClean="0"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fr-FR" sz="44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𝑴</m:t>
                          </m:r>
                        </m:e>
                        <m:sup>
                          <m:r>
                            <a:rPr lang="fr-FR" sz="4400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acc>
                        <m:accPr>
                          <m:chr m:val="̈"/>
                          <m:ctrlPr>
                            <a:rPr lang="fr-FR" sz="4400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4400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fr-FR" sz="4400" b="1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FR" sz="4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4400" b="1" i="1">
                              <a:latin typeface="Cambria Math"/>
                            </a:rPr>
                            <m:t>𝑯</m:t>
                          </m:r>
                        </m:e>
                        <m:sup>
                          <m:r>
                            <a:rPr lang="fr-FR" sz="4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4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4400" b="1" i="1">
                              <a:latin typeface="Cambria Math"/>
                            </a:rPr>
                            <m:t>𝒒</m:t>
                          </m:r>
                          <m:r>
                            <a:rPr lang="fr-FR" sz="4400" b="1" i="1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fr-FR" sz="4400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4400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sz="4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4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400" b="1" i="1">
                              <a:latin typeface="Cambria Math"/>
                            </a:rPr>
                            <m:t>𝝉</m:t>
                          </m:r>
                        </m:e>
                        <m:sub>
                          <m:r>
                            <a:rPr lang="fr-FR" sz="4400" b="1" i="1" smtClean="0">
                              <a:latin typeface="Cambria Math"/>
                            </a:rPr>
                            <m:t>𝑩</m:t>
                          </m:r>
                        </m:sub>
                      </m:sSub>
                      <m:r>
                        <a:rPr lang="fr-FR" sz="4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4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400" b="1" i="1">
                              <a:latin typeface="Cambria Math"/>
                            </a:rPr>
                            <m:t>𝑾</m:t>
                          </m:r>
                        </m:e>
                        <m:sub>
                          <m:r>
                            <a:rPr lang="fr-FR" sz="4400" b="1" i="1">
                              <a:latin typeface="Cambria Math"/>
                            </a:rPr>
                            <m:t>𝒃</m:t>
                          </m:r>
                        </m:sub>
                      </m:sSub>
                      <m:r>
                        <a:rPr lang="fr-FR" sz="4400" b="1" i="1">
                          <a:latin typeface="Cambria Math"/>
                        </a:rPr>
                        <m:t>=</m:t>
                      </m:r>
                      <m:r>
                        <a:rPr lang="fr-FR" sz="4400" b="1" i="1" smtClean="0">
                          <a:latin typeface="Cambria Math"/>
                        </a:rPr>
                        <m:t>𝑴</m:t>
                      </m:r>
                      <m:acc>
                        <m:accPr>
                          <m:chr m:val="̈"/>
                          <m:ctrlPr>
                            <a:rPr lang="fr-FR" sz="4400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4400" b="1" i="1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fr-FR" sz="4400" b="1" i="1">
                          <a:latin typeface="Cambria Math"/>
                        </a:rPr>
                        <m:t>+</m:t>
                      </m:r>
                      <m:r>
                        <a:rPr lang="fr-FR" sz="4400" b="1" i="1" smtClean="0">
                          <a:latin typeface="Cambria Math"/>
                        </a:rPr>
                        <m:t>𝑯</m:t>
                      </m:r>
                      <m:r>
                        <a:rPr lang="fr-FR" sz="4400" b="1" i="1" smtClean="0">
                          <a:latin typeface="Cambria Math"/>
                        </a:rPr>
                        <m:t>(</m:t>
                      </m:r>
                      <m:r>
                        <a:rPr lang="fr-FR" sz="4400" b="1" i="1">
                          <a:latin typeface="Cambria Math"/>
                        </a:rPr>
                        <m:t>𝒒</m:t>
                      </m:r>
                      <m:r>
                        <a:rPr lang="fr-FR" sz="4400" b="1" i="1">
                          <a:latin typeface="Cambria Math"/>
                        </a:rPr>
                        <m:t>,</m:t>
                      </m:r>
                      <m:acc>
                        <m:accPr>
                          <m:chr m:val="̇"/>
                          <m:ctrlPr>
                            <a:rPr lang="fr-FR" sz="4400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sz="4400" b="1" i="1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fr-FR" sz="44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42" y="17834647"/>
                <a:ext cx="8896250" cy="1534972"/>
              </a:xfrm>
              <a:prstGeom prst="rect">
                <a:avLst/>
              </a:prstGeom>
              <a:blipFill rotWithShape="1">
                <a:blip r:embed="rId15"/>
                <a:stretch>
                  <a:fillRect t="-6275" r="-3213" b="-1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829311" y="21838052"/>
            <a:ext cx="26252121" cy="8261904"/>
            <a:chOff x="1785638" y="20799156"/>
            <a:chExt cx="26252121" cy="8261904"/>
          </a:xfrm>
        </p:grpSpPr>
        <p:pic>
          <p:nvPicPr>
            <p:cNvPr id="1030" name="Picture 6" descr="C:\Users\nbouton\Desktop\Untitled-1.eps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6"/>
            <a:stretch/>
          </p:blipFill>
          <p:spPr bwMode="auto">
            <a:xfrm>
              <a:off x="16508139" y="20818790"/>
              <a:ext cx="11529620" cy="738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1785638" y="20799156"/>
              <a:ext cx="14037517" cy="7642706"/>
              <a:chOff x="1049234" y="20413009"/>
              <a:chExt cx="14037517" cy="7642706"/>
            </a:xfrm>
          </p:grpSpPr>
          <p:pic>
            <p:nvPicPr>
              <p:cNvPr id="67" name="Picture 2" descr="C:\Users\nbouton\Documents\These\3- Conferences\2014 CEP\CEP Pagis Bouton Briot Martinet\images\vignettes_final3.eps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57" t="-1670" r="52103" b="54215"/>
              <a:stretch/>
            </p:blipFill>
            <p:spPr bwMode="auto">
              <a:xfrm>
                <a:off x="1049234" y="20413009"/>
                <a:ext cx="9027377" cy="364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C:\Users\nbouton\Documents\These\3- Conferences\2014 CEP\CEP Pagis Bouton Briot Martinet\images\vignettes_final3.eps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57" t="46566" r="51538" b="-1"/>
              <a:stretch/>
            </p:blipFill>
            <p:spPr bwMode="auto">
              <a:xfrm>
                <a:off x="1088337" y="23955720"/>
                <a:ext cx="9132653" cy="4099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C:\Users\nbouton\Documents\These\3- Conferences\2014 CEP\CEP Pagis Bouton Briot Martinet\images\vignettes_final3.eps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08" t="-1670" b="53056"/>
              <a:stretch/>
            </p:blipFill>
            <p:spPr bwMode="auto">
              <a:xfrm>
                <a:off x="10076611" y="20413009"/>
                <a:ext cx="5010140" cy="373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C:\Users\nbouton\Documents\These\3- Conferences\2014 CEP\CEP Pagis Bouton Briot Martinet\images\vignettes_final3.eps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63" t="46231" r="1" b="-1"/>
              <a:stretch/>
            </p:blipFill>
            <p:spPr bwMode="auto">
              <a:xfrm>
                <a:off x="10366229" y="23923084"/>
                <a:ext cx="4720522" cy="4125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TextBox 75"/>
            <p:cNvSpPr txBox="1"/>
            <p:nvPr/>
          </p:nvSpPr>
          <p:spPr>
            <a:xfrm>
              <a:off x="6588805" y="28476285"/>
              <a:ext cx="164384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Example of singularity crossing on a 5R mechanism designed and  elaborated during the PhD</a:t>
              </a:r>
              <a:endParaRPr lang="en-US" sz="32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6183</TotalTime>
  <Words>308</Words>
  <Application>Microsoft Office PowerPoint</Application>
  <PresentationFormat>Personnalisé</PresentationFormat>
  <Paragraphs>81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Oriel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jleflohic</dc:creator>
  <cp:lastModifiedBy>Sébastien BRIOT</cp:lastModifiedBy>
  <cp:revision>567</cp:revision>
  <dcterms:created xsi:type="dcterms:W3CDTF">2012-03-14T12:11:34Z</dcterms:created>
  <dcterms:modified xsi:type="dcterms:W3CDTF">2014-03-12T09:22:14Z</dcterms:modified>
</cp:coreProperties>
</file>